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3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ACB2-D9E1-4792-A6A5-945F11396011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FB40-919A-4334-8F6B-2F793FF854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77D02D5-AD7D-47DA-9134-98158BF73349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2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3D6332F-C94D-484B-8EDF-AD93A2D7EBED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11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8CD433DA-DAC5-42F5-AE9D-D602D6A3AE6D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12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ADF6EA2-21FC-4D55-A536-5B6E7CE89742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13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508EB32-B9B4-4325-B558-39C50E4FC20A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14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4CC3FDC-3D04-4273-BF4F-53AF727AF4FB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15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2017D83-8F04-4797-9B26-576061AE7AAF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16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0655E8E-EE96-4FA6-9893-EFA21C2C8D1C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17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024444D-3F79-41A2-96D1-017897E56F30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18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C76CDBF-3543-4B97-B0B8-7A4C5CE0F962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20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3AD794-97AA-4C0E-B73E-99B74847DB58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3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8C0A81C-786B-41C6-A977-216776096DA7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4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A454FCD7-DE04-4FE5-A9AB-97145EBEC5D8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5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86F0AF63-D656-49F0-B249-A58DE7FC2DEA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6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ADF6EA2-21FC-4D55-A536-5B6E7CE89742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7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A196903-ED4A-44FD-8C15-A60E90318D6B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8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4C595AD-BFCC-412E-B778-86D66ECD8AFD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9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27719E24-57C4-4C57-966A-2AFAD97456DE}" type="slidenum">
              <a:rPr lang="zh-CN" altLang="en-US" b="0">
                <a:latin typeface="Arial" charset="0"/>
                <a:ea typeface="宋体" charset="-122"/>
              </a:rPr>
              <a:pPr eaLnBrk="1" hangingPunct="1"/>
              <a:t>10</a:t>
            </a:fld>
            <a:endParaRPr lang="en-US" altLang="zh-CN" b="0">
              <a:latin typeface="Arial" charset="0"/>
              <a:ea typeface="宋体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.png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2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2.png"/><Relationship Id="rId5" Type="http://schemas.openxmlformats.org/officeDocument/2006/relationships/tags" Target="../tags/tag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8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3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5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6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2023-05-08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 idx="2" hasCustomPrompt="1"/>
            <p:custDataLst>
              <p:tags r:id="rId4"/>
            </p:custDataLst>
          </p:nvPr>
        </p:nvSpPr>
        <p:spPr>
          <a:xfrm>
            <a:off x="568405" y="2475852"/>
            <a:ext cx="5504498" cy="1083310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80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锐智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6" name="副标题 3"/>
          <p:cNvSpPr>
            <a:spLocks noGrp="1"/>
          </p:cNvSpPr>
          <p:nvPr>
            <p:ph type="subTitle" idx="3" hasCustomPrompt="1"/>
            <p:custDataLst>
              <p:tags r:id="rId5"/>
            </p:custDataLst>
          </p:nvPr>
        </p:nvSpPr>
        <p:spPr>
          <a:xfrm>
            <a:off x="568405" y="3780142"/>
            <a:ext cx="5510689" cy="648970"/>
          </a:xfrm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3400" b="1" i="0" u="none" strike="noStrike" kern="1200" cap="none" spc="16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idx="4" hasCustomPrompt="1"/>
            <p:custDataLst>
              <p:tags r:id="rId6"/>
            </p:custDataLst>
          </p:nvPr>
        </p:nvSpPr>
        <p:spPr>
          <a:xfrm>
            <a:off x="1856662" y="5114278"/>
            <a:ext cx="2934176" cy="852805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03744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8" name="图片 7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7" y="952509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952509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2023-05-08</a:t>
            </a:fld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2023-05-08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952509"/>
            <a:ext cx="8139178" cy="5388907"/>
          </a:xfrm>
        </p:spPr>
        <p:txBody>
          <a:bodyPr/>
          <a:lstStyle>
            <a:lvl1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>
                <a:solidFill>
                  <a:schemeClr val="lt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7441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-7977" y="1"/>
            <a:ext cx="9152573" cy="6878003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 l="2669" t="552" r="71787" b="59683"/>
          <a:stretch>
            <a:fillRect/>
          </a:stretch>
        </p:blipFill>
        <p:spPr>
          <a:xfrm>
            <a:off x="-7977" y="1"/>
            <a:ext cx="1478951" cy="1727187"/>
          </a:xfrm>
          <a:prstGeom prst="rect">
            <a:avLst/>
          </a:prstGeom>
        </p:spPr>
      </p:pic>
      <p:pic>
        <p:nvPicPr>
          <p:cNvPr id="2" name="图片 1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 l="38196" t="10268"/>
          <a:stretch>
            <a:fillRect/>
          </a:stretch>
        </p:blipFill>
        <p:spPr>
          <a:xfrm>
            <a:off x="4975816" y="2339341"/>
            <a:ext cx="4168780" cy="453866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2023-05-08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副标题 1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256699" y="4142135"/>
            <a:ext cx="5022523" cy="669850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 idx="2" hasCustomPrompt="1"/>
            <p:custDataLst>
              <p:tags r:id="rId8"/>
            </p:custDataLst>
          </p:nvPr>
        </p:nvSpPr>
        <p:spPr>
          <a:xfrm>
            <a:off x="257176" y="2534950"/>
            <a:ext cx="502157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锐智简" charset="0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idx="3" hasCustomPrompt="1"/>
            <p:custDataLst>
              <p:tags r:id="rId9"/>
            </p:custDataLst>
          </p:nvPr>
        </p:nvSpPr>
        <p:spPr>
          <a:xfrm>
            <a:off x="1442086" y="5064081"/>
            <a:ext cx="2651750" cy="509315"/>
          </a:xfrm>
          <a:ln w="3175">
            <a:miter lim="400000"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15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粗简黑简" panose="00020600040101010101" charset="-122"/>
                <a:cs typeface="OPPOSans-R" panose="02010600030101010101"/>
                <a:sym typeface="OPPOSans-R" panose="02010600030101010101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1672805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pic>
        <p:nvPicPr>
          <p:cNvPr id="11" name="图片 10" descr="VCG211346613023-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pic>
        <p:nvPicPr>
          <p:cNvPr id="8" name="图片 7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 l="168" t="52758" r="70408"/>
          <a:stretch>
            <a:fillRect/>
          </a:stretch>
        </p:blipFill>
        <p:spPr>
          <a:xfrm flipH="1">
            <a:off x="7488889" y="4862195"/>
            <a:ext cx="1657016" cy="199579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9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8255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168" t="52758" r="70408"/>
          <a:stretch>
            <a:fillRect/>
          </a:stretch>
        </p:blipFill>
        <p:spPr>
          <a:xfrm flipH="1">
            <a:off x="7745009" y="5170696"/>
            <a:ext cx="1400886" cy="16872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769939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16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168" t="52758" r="70408"/>
          <a:stretch>
            <a:fillRect/>
          </a:stretch>
        </p:blipFill>
        <p:spPr>
          <a:xfrm flipH="1">
            <a:off x="7965501" y="5436269"/>
            <a:ext cx="1180396" cy="14217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2646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837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11" name="图片 10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3945" r="71337" b="59737"/>
          <a:stretch>
            <a:fillRect/>
          </a:stretch>
        </p:blipFill>
        <p:spPr>
          <a:xfrm>
            <a:off x="1905" y="1"/>
            <a:ext cx="1645045" cy="2009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667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6" name="图片 5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 l="168" t="52758" r="70408"/>
          <a:stretch>
            <a:fillRect/>
          </a:stretch>
        </p:blipFill>
        <p:spPr>
          <a:xfrm flipH="1">
            <a:off x="7874271" y="5326376"/>
            <a:ext cx="1271635" cy="1531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9747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CG2113466130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9144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9225"/>
            <a:ext cx="9144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sym typeface="+mn-ea"/>
            </a:endParaRPr>
          </a:p>
        </p:txBody>
      </p:sp>
      <p:pic>
        <p:nvPicPr>
          <p:cNvPr id="11" name="图片 10" descr="VCG211346613023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3945" r="71337" b="59737"/>
          <a:stretch>
            <a:fillRect/>
          </a:stretch>
        </p:blipFill>
        <p:spPr>
          <a:xfrm>
            <a:off x="1906" y="1"/>
            <a:ext cx="1181268" cy="1442707"/>
          </a:xfrm>
          <a:prstGeom prst="rect">
            <a:avLst/>
          </a:prstGeom>
        </p:spPr>
      </p:pic>
      <p:pic>
        <p:nvPicPr>
          <p:cNvPr id="6" name="图片 5" descr="VCG211346613023-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 l="168" t="52758" r="70408"/>
          <a:stretch>
            <a:fillRect/>
          </a:stretch>
        </p:blipFill>
        <p:spPr>
          <a:xfrm flipH="1">
            <a:off x="7904680" y="5363007"/>
            <a:ext cx="1241225" cy="14949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 dirty="0">
              <a:solidFill>
                <a:srgbClr val="073E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834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2023-05-08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73E87"/>
                </a:solidFill>
              </a:rPr>
              <a:pPr/>
              <a:t>2023-05-08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73E87"/>
                </a:solidFill>
              </a:rPr>
              <a:pPr/>
              <a:t>‹#›</a:t>
            </a:fld>
            <a:endParaRPr lang="zh-CN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1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9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611560" y="1844824"/>
            <a:ext cx="7488832" cy="108331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电机与电气控制技术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3"/>
            <p:custDataLst>
              <p:tags r:id="rId3"/>
            </p:custDataLst>
          </p:nvPr>
        </p:nvSpPr>
        <p:spPr>
          <a:xfrm>
            <a:off x="568405" y="3780142"/>
            <a:ext cx="7243955" cy="94500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项目</a:t>
            </a:r>
            <a:r>
              <a:rPr lang="zh-CN" altLang="en-US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五</a:t>
            </a:r>
            <a:r>
              <a:rPr lang="zh-CN" altLang="en-US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：电气控制系统图的认知</a:t>
            </a:r>
            <a:endParaRPr lang="zh-CN" altLang="en-US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私立华联学院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29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293327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3.分析控制电路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 控制电路的电源由38V直接供电，并由熔断器FU2作短路保护。热继电器FR1过载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保护。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(1)主轴电动机控制主轴电动机控制电路，按下起动按钮SB2，使接触器KM得电自锁，KM主触点闭合，主轴电动机M1起动；按下停止按钮SB1，使接触器KM1失电，主触点KM1断开，使主轴电动机M1停止。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(2)</a:t>
            </a:r>
            <a:r>
              <a:rPr lang="en-US" altLang="zh-CN" sz="2400" b="1" dirty="0" err="1">
                <a:latin typeface="宋体" pitchFamily="2" charset="-122"/>
                <a:ea typeface="宋体" pitchFamily="2" charset="-122"/>
              </a:rPr>
              <a:t>照明、信号电路和保护环节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照明灯EL由控制变压器TC二次侧电压34V供电，通断由开关Q2控制，熔断器FU4作短路保护；指示灯HL由二次侧电压6.3V供电，熔断器FU3作短路保护。当电源开关QS合上后，指示灯HL亮，表示车床已开始工作。当电动机出现故障使其外壳带电或控制变压器TC的一次绕组和二次绕组发生短路时，可通过公共端接地，保护操作人员的人身安全。</a:t>
            </a:r>
          </a:p>
        </p:txBody>
      </p:sp>
    </p:spTree>
    <p:extLst>
      <p:ext uri="{BB962C8B-B14F-4D97-AF65-F5344CB8AC3E}">
        <p14:creationId xmlns:p14="http://schemas.microsoft.com/office/powerpoint/2010/main" val="617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>
                <a:ea typeface="宋体" charset="-122"/>
              </a:rPr>
              <a:t>基本任务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1188" y="1397467"/>
            <a:ext cx="77771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了解生产工艺与执行电器的关系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主轴电动机，拖动车床的主运动和进给运动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只需要单向旋转。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(2)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液泵电动机，不断地向工件和刀具输送切削液，进行冷却，只需单向起动。</a:t>
            </a:r>
          </a:p>
        </p:txBody>
      </p:sp>
    </p:spTree>
    <p:extLst>
      <p:ext uri="{BB962C8B-B14F-4D97-AF65-F5344CB8AC3E}">
        <p14:creationId xmlns:p14="http://schemas.microsoft.com/office/powerpoint/2010/main" val="7644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79388" y="1365250"/>
            <a:ext cx="8785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电气控制原理图绘制基本原则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在电气控制原理图中，各电器元件不画实际的外形图，而采用国家规定的统一标准图形符号来画，其文字符号也要符合国家标准。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电气控制原理图一般分为主电路和控制电路两部分画出。一般主电路画在左边，控制电路画在右边。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电气控制原理图中，各电器元件的导电部件如线圈和触点的位置，应根据便于阅读和分析的原则来安排，绘在它们完成作用的地方。同一电器元件的各个部件可以不画在一起。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气控制原理图中所有电器元件的触点，都按没有通电或不受外力作用时的断开或闭合状态画出。如继电器、接触器的触点，按线圈未得电时状态画；按钮、行程开关的触点，按不受到外力作用时的状态画；主令控制电器元件，按手柄处于“零位”时的状态画。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电气控制原理图中，有直接联系的交叉导线的连接点，要用黑圆点表示；否则，不能画黑圆点。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6.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电气控制原理图中，无论是主电路还是辅助电路，各电器元件一般应按动作顺序从上到下或从左到右依次排列。</a:t>
            </a:r>
          </a:p>
        </p:txBody>
      </p:sp>
    </p:spTree>
    <p:extLst>
      <p:ext uri="{BB962C8B-B14F-4D97-AF65-F5344CB8AC3E}">
        <p14:creationId xmlns:p14="http://schemas.microsoft.com/office/powerpoint/2010/main" val="40607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3488"/>
            <a:ext cx="8351838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 smtClean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611188" y="2997200"/>
            <a:ext cx="23764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000">
                <a:ea typeface="宋体" charset="-122"/>
              </a:rPr>
              <a:t>任务要求</a:t>
            </a:r>
            <a:endParaRPr lang="en-US" altLang="zh-CN" sz="2000">
              <a:ea typeface="宋体" charset="-122"/>
            </a:endParaRPr>
          </a:p>
          <a:p>
            <a:pPr indent="266700" eaLnBrk="0" latinLnBrk="0" hangingPunct="0"/>
            <a:r>
              <a:rPr lang="zh-CN" altLang="en-US" sz="2000">
                <a:ea typeface="宋体" charset="-122"/>
              </a:rPr>
              <a:t>        识读图</a:t>
            </a:r>
            <a:r>
              <a:rPr lang="en-US" altLang="zh-CN" sz="2000">
                <a:ea typeface="宋体" charset="-122"/>
              </a:rPr>
              <a:t>5-1</a:t>
            </a:r>
            <a:r>
              <a:rPr lang="zh-CN" altLang="en-US" sz="2000">
                <a:ea typeface="宋体" charset="-122"/>
              </a:rPr>
              <a:t>所示电气控制原理图</a:t>
            </a:r>
          </a:p>
          <a:p>
            <a:pPr indent="266700" eaLnBrk="0" latinLnBrk="0" hangingPunct="0"/>
            <a:endParaRPr lang="zh-CN" altLang="en-US" sz="2000">
              <a:ea typeface="宋体" charset="-122"/>
            </a:endParaRPr>
          </a:p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000">
                <a:ea typeface="宋体" charset="-122"/>
              </a:rPr>
              <a:t>任务分析  </a:t>
            </a:r>
          </a:p>
          <a:p>
            <a:pPr indent="266700" eaLnBrk="0" latinLnBrk="0" hangingPunct="0"/>
            <a:r>
              <a:rPr lang="zh-CN" altLang="en-US" sz="2000">
                <a:ea typeface="宋体" charset="-122"/>
              </a:rPr>
              <a:t>        按照查线读图法，对图</a:t>
            </a:r>
            <a:r>
              <a:rPr lang="en-US" altLang="zh-CN" sz="2000">
                <a:ea typeface="宋体" charset="-122"/>
              </a:rPr>
              <a:t>5-1</a:t>
            </a:r>
            <a:r>
              <a:rPr lang="zh-CN" altLang="en-US" sz="2000">
                <a:ea typeface="宋体" charset="-122"/>
              </a:rPr>
              <a:t>逐一进行分析。</a:t>
            </a:r>
          </a:p>
        </p:txBody>
      </p:sp>
    </p:spTree>
    <p:extLst>
      <p:ext uri="{BB962C8B-B14F-4D97-AF65-F5344CB8AC3E}">
        <p14:creationId xmlns:p14="http://schemas.microsoft.com/office/powerpoint/2010/main" val="18679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>
                <a:ea typeface="宋体" charset="-122"/>
              </a:rPr>
              <a:t>知识链接</a:t>
            </a:r>
            <a:endParaRPr lang="en-US" altLang="zh-CN" sz="2800" b="1">
              <a:ea typeface="宋体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1844675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电气元件绘制规则</a:t>
            </a:r>
            <a:r>
              <a:rPr lang="zh-CN" altLang="en-US" sz="2400" b="1" dirty="0"/>
              <a:t> </a:t>
            </a:r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2987675" y="1341438"/>
            <a:ext cx="288925" cy="1439862"/>
          </a:xfrm>
          <a:prstGeom prst="leftBrace">
            <a:avLst>
              <a:gd name="adj1" fmla="val 41529"/>
              <a:gd name="adj2" fmla="val 50000"/>
            </a:avLst>
          </a:prstGeom>
          <a:noFill/>
          <a:ln w="158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3575" y="1162477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触头图示状态按该电器的不通电状态和不受力状态绘制。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32138" y="2353102"/>
            <a:ext cx="5543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文字标注规则遵循就近标注规则与相同规则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42926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连线绘制规则</a:t>
            </a:r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2987675" y="3644900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158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276600" y="343693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连线布置形式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203575" y="4652963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线号与规格标注</a:t>
            </a:r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>
            <a:off x="5219700" y="3284538"/>
            <a:ext cx="288925" cy="792162"/>
          </a:xfrm>
          <a:prstGeom prst="leftBrace">
            <a:avLst>
              <a:gd name="adj1" fmla="val 22848"/>
              <a:gd name="adj2" fmla="val 50000"/>
            </a:avLst>
          </a:prstGeom>
          <a:noFill/>
          <a:ln w="158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508625" y="306863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垂直布置形式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508625" y="378936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水平布置形式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03575" y="41497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ea typeface="宋体" charset="-122"/>
              </a:rPr>
              <a:t>交叉节点的通断 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155950" y="5229225"/>
            <a:ext cx="271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节点数字符号标注</a:t>
            </a:r>
            <a:r>
              <a:rPr lang="zh-CN" alt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8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60363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644900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图幅分区规则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2484438" y="1916113"/>
            <a:ext cx="287337" cy="3743325"/>
          </a:xfrm>
          <a:prstGeom prst="leftBrace">
            <a:avLst>
              <a:gd name="adj1" fmla="val 108564"/>
              <a:gd name="adj2" fmla="val 50000"/>
            </a:avLst>
          </a:prstGeom>
          <a:noFill/>
          <a:ln w="158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71775" y="1557338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ea typeface="宋体" charset="-122"/>
              </a:rPr>
              <a:t>分区方法及其标注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778789" y="5419725"/>
            <a:ext cx="554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ea typeface="宋体" charset="-122"/>
              </a:rPr>
              <a:t>触头索引代号</a:t>
            </a: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3108325" y="2046288"/>
            <a:ext cx="5711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b="1" dirty="0">
                <a:ea typeface="宋体" charset="-122"/>
              </a:rPr>
              <a:t>上方一般按主电路及各功能控制环节自左至右进行文字说明分区</a:t>
            </a:r>
          </a:p>
          <a:p>
            <a:r>
              <a:rPr lang="zh-CN" altLang="en-US" sz="2000" b="1" dirty="0"/>
              <a:t>下方一般按“支路居中”原则从左至右进行数字标注分区</a:t>
            </a:r>
          </a:p>
        </p:txBody>
      </p:sp>
    </p:spTree>
    <p:extLst>
      <p:ext uri="{BB962C8B-B14F-4D97-AF65-F5344CB8AC3E}">
        <p14:creationId xmlns:p14="http://schemas.microsoft.com/office/powerpoint/2010/main" val="1540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1169502"/>
            <a:ext cx="85693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电器布置图绘制基本原则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电器布置图是表示电气设备上所有电器元件的实际位置，电器元件均用粗实线绘制出简单的外形轮廓，机床的轮廓线用细实线或点划线。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体积大和较重的电器元件应安装在电器安装板的下方，而发热元件应安装在电器安装板的上面。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强电、弱电应分开，弱电应屏蔽，防止外界干扰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需要经常维护、检修、调整的电器元件安装位置不宜过高或过低。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电器元件的布置应考虑整齐、美观、对称。外形尺寸与结构类似的电器安装在一起，以利安装和配线。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电器元件布置不宜过密，应留有一定间距。如用走线槽，应加大各排电器间距，以利布线和维修。 </a:t>
            </a:r>
          </a:p>
        </p:txBody>
      </p:sp>
    </p:spTree>
    <p:extLst>
      <p:ext uri="{BB962C8B-B14F-4D97-AF65-F5344CB8AC3E}">
        <p14:creationId xmlns:p14="http://schemas.microsoft.com/office/powerpoint/2010/main" val="2664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</a:t>
            </a:r>
            <a:r>
              <a:rPr lang="en-US" altLang="en-US" sz="2000" dirty="0" err="1" smtClean="0">
                <a:ea typeface="宋体" charset="-122"/>
              </a:rPr>
              <a:t>制</a:t>
            </a:r>
            <a:endParaRPr lang="ko-KR" altLang="en-US" sz="2000" dirty="0" smtClean="0">
              <a:ea typeface="宋体" charset="-122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1016070"/>
            <a:ext cx="85693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电气安装接线图原则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  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应将各电器元件的组成部分画在一起，即一个元件中所有的带电部件均画在一起，并用点划线框起来，即采用集中表示法。布置尽量符合电器的实际情况，各电气元件均按实际安装位置绘出，元件所占图面按实际尺寸以统一比例绘制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 2.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各电器的图形符号、文字符号及接线端子标记均与电气原理图一致，并符合国家标准。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 3.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同一控制柜上的电器元件可直接相连，控制柜与外部器件相连，必须经过接线端子板，且互连线应注明规格，一般不表示实际走线。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 4.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各电气元件上凡是需接线的部件端子都应绘出，并予以编号，各接线端子的编号必须与电气原理图上的导线编号相一致。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    5.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绘制安装接线图时，走向相同的相邻导线可以绘成一股线。</a:t>
            </a:r>
          </a:p>
        </p:txBody>
      </p:sp>
    </p:spTree>
    <p:extLst>
      <p:ext uri="{BB962C8B-B14F-4D97-AF65-F5344CB8AC3E}">
        <p14:creationId xmlns:p14="http://schemas.microsoft.com/office/powerpoint/2010/main" val="7535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463" y="1398022"/>
            <a:ext cx="8820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任务要求</a:t>
            </a:r>
          </a:p>
          <a:p>
            <a:pPr indent="266700" eaLnBrk="0" latinLnBrk="0" hangingPunct="0"/>
            <a:r>
              <a:rPr lang="zh-CN" altLang="en-US" sz="2400" b="1" dirty="0">
                <a:ea typeface="宋体" charset="-122"/>
              </a:rPr>
              <a:t>        根据图</a:t>
            </a:r>
            <a:r>
              <a:rPr lang="en-US" altLang="zh-CN" sz="2400" b="1" dirty="0">
                <a:ea typeface="宋体" charset="-122"/>
              </a:rPr>
              <a:t>5-4</a:t>
            </a:r>
            <a:r>
              <a:rPr lang="zh-CN" altLang="en-US" sz="2400" b="1" dirty="0">
                <a:ea typeface="宋体" charset="-122"/>
              </a:rPr>
              <a:t>所示电气控制原理图</a:t>
            </a:r>
            <a:r>
              <a:rPr lang="en-US" altLang="zh-CN" sz="2400" b="1" dirty="0">
                <a:ea typeface="宋体" charset="-122"/>
              </a:rPr>
              <a:t>,</a:t>
            </a:r>
            <a:r>
              <a:rPr lang="zh-CN" altLang="en-US" sz="2400" b="1" dirty="0">
                <a:ea typeface="宋体" charset="-122"/>
              </a:rPr>
              <a:t>绘制电器布置图及电气安装接线图。</a:t>
            </a:r>
          </a:p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400" b="1" dirty="0">
                <a:ea typeface="宋体" charset="-122"/>
              </a:rPr>
              <a:t>任务分析</a:t>
            </a:r>
          </a:p>
          <a:p>
            <a:pPr indent="266700" eaLnBrk="0" latinLnBrk="0" hangingPunct="0"/>
            <a:r>
              <a:rPr lang="zh-CN" altLang="en-US" sz="2400" b="1" dirty="0">
                <a:ea typeface="宋体" charset="-122"/>
              </a:rPr>
              <a:t>         按照任务要求，首先分析图</a:t>
            </a:r>
            <a:r>
              <a:rPr lang="en-US" altLang="zh-CN" sz="2400" b="1" dirty="0">
                <a:ea typeface="宋体" charset="-122"/>
              </a:rPr>
              <a:t>5-4,</a:t>
            </a:r>
            <a:r>
              <a:rPr lang="zh-CN" altLang="en-US" sz="2400" b="1" dirty="0">
                <a:ea typeface="宋体" charset="-122"/>
              </a:rPr>
              <a:t>确定所需器件以及器件的相关部位</a:t>
            </a:r>
            <a:r>
              <a:rPr lang="en-US" altLang="zh-CN" sz="2400" b="1" dirty="0">
                <a:ea typeface="宋体" charset="-122"/>
              </a:rPr>
              <a:t>,</a:t>
            </a:r>
            <a:r>
              <a:rPr lang="zh-CN" altLang="en-US" sz="2400" b="1" dirty="0">
                <a:ea typeface="宋体" charset="-122"/>
              </a:rPr>
              <a:t>分析器件之间的连接关系</a:t>
            </a:r>
            <a:r>
              <a:rPr lang="en-US" altLang="zh-CN" sz="2400" b="1" dirty="0">
                <a:ea typeface="宋体" charset="-122"/>
              </a:rPr>
              <a:t>,</a:t>
            </a:r>
            <a:r>
              <a:rPr lang="zh-CN" altLang="en-US" sz="2400" b="1" dirty="0">
                <a:ea typeface="宋体" charset="-122"/>
              </a:rPr>
              <a:t>确定主盘器件及操作面板器件</a:t>
            </a:r>
            <a:r>
              <a:rPr lang="en-US" altLang="zh-CN" sz="2400" b="1" dirty="0">
                <a:ea typeface="宋体" charset="-122"/>
              </a:rPr>
              <a:t>,</a:t>
            </a:r>
            <a:r>
              <a:rPr lang="zh-CN" altLang="en-US" sz="2400" b="1" dirty="0">
                <a:ea typeface="宋体" charset="-122"/>
              </a:rPr>
              <a:t>根据绘制原则，分别进行电器布置图及界线图的绘制。</a:t>
            </a:r>
          </a:p>
        </p:txBody>
      </p:sp>
    </p:spTree>
    <p:extLst>
      <p:ext uri="{BB962C8B-B14F-4D97-AF65-F5344CB8AC3E}">
        <p14:creationId xmlns:p14="http://schemas.microsoft.com/office/powerpoint/2010/main" val="38126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63373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0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b="1" dirty="0" smtClean="0">
                <a:solidFill>
                  <a:schemeClr val="tx1"/>
                </a:solidFill>
                <a:ea typeface="宋体" charset="-122"/>
              </a:rPr>
              <a:t>项目五  电气控制系统图的认知</a:t>
            </a:r>
          </a:p>
        </p:txBody>
      </p:sp>
      <p:grpSp>
        <p:nvGrpSpPr>
          <p:cNvPr id="4099" name="Group 40"/>
          <p:cNvGrpSpPr>
            <a:grpSpLocks/>
          </p:cNvGrpSpPr>
          <p:nvPr/>
        </p:nvGrpSpPr>
        <p:grpSpPr bwMode="auto">
          <a:xfrm>
            <a:off x="1763713" y="4149725"/>
            <a:ext cx="5805487" cy="538163"/>
            <a:chOff x="1128" y="2614"/>
            <a:chExt cx="3657" cy="339"/>
          </a:xfrm>
        </p:grpSpPr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128" y="2614"/>
              <a:ext cx="3657" cy="339"/>
              <a:chOff x="0" y="0"/>
              <a:chExt cx="3657" cy="339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108" name="AutoShape 8"/>
              <p:cNvSpPr>
                <a:spLocks noChangeArrowheads="1"/>
              </p:cNvSpPr>
              <p:nvPr/>
            </p:nvSpPr>
            <p:spPr bwMode="auto">
              <a:xfrm>
                <a:off x="118" y="47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06" name="Rectangle 15"/>
            <p:cNvSpPr>
              <a:spLocks noChangeArrowheads="1"/>
            </p:cNvSpPr>
            <p:nvPr/>
          </p:nvSpPr>
          <p:spPr bwMode="auto">
            <a:xfrm>
              <a:off x="1410" y="2616"/>
              <a:ext cx="3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sz="2400" dirty="0">
                  <a:latin typeface="Arial" charset="0"/>
                </a:rPr>
                <a:t>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</a:rPr>
                <a:t>2.</a:t>
              </a:r>
              <a:r>
                <a:rPr lang="zh-CN" altLang="en-US" sz="2400" b="1" dirty="0">
                  <a:latin typeface="宋体" pitchFamily="2" charset="-122"/>
                  <a:ea typeface="宋体" pitchFamily="2" charset="-122"/>
                </a:rPr>
                <a:t>电气控制系统图的绘制</a:t>
              </a:r>
            </a:p>
          </p:txBody>
        </p:sp>
      </p:grpSp>
      <p:grpSp>
        <p:nvGrpSpPr>
          <p:cNvPr id="4100" name="Group 39"/>
          <p:cNvGrpSpPr>
            <a:grpSpLocks/>
          </p:cNvGrpSpPr>
          <p:nvPr/>
        </p:nvGrpSpPr>
        <p:grpSpPr bwMode="auto">
          <a:xfrm>
            <a:off x="1763713" y="2454275"/>
            <a:ext cx="5805487" cy="542925"/>
            <a:chOff x="1111" y="981"/>
            <a:chExt cx="3657" cy="342"/>
          </a:xfrm>
        </p:grpSpPr>
        <p:grpSp>
          <p:nvGrpSpPr>
            <p:cNvPr id="4101" name="Group 3"/>
            <p:cNvGrpSpPr>
              <a:grpSpLocks/>
            </p:cNvGrpSpPr>
            <p:nvPr/>
          </p:nvGrpSpPr>
          <p:grpSpPr bwMode="auto">
            <a:xfrm>
              <a:off x="1111" y="981"/>
              <a:ext cx="3657" cy="339"/>
              <a:chOff x="0" y="0"/>
              <a:chExt cx="3657" cy="339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>
                      <a:alpha val="50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 b="1" dirty="0">
                  <a:latin typeface="宋体" pitchFamily="2" charset="-122"/>
                </a:endParaRPr>
              </a:p>
            </p:txBody>
          </p:sp>
          <p:sp>
            <p:nvSpPr>
              <p:cNvPr id="4104" name="AutoShape 5"/>
              <p:cNvSpPr>
                <a:spLocks noChangeArrowheads="1"/>
              </p:cNvSpPr>
              <p:nvPr/>
            </p:nvSpPr>
            <p:spPr bwMode="auto">
              <a:xfrm>
                <a:off x="109" y="53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102" name="Rectangle 16"/>
            <p:cNvSpPr>
              <a:spLocks noChangeArrowheads="1"/>
            </p:cNvSpPr>
            <p:nvPr/>
          </p:nvSpPr>
          <p:spPr bwMode="auto">
            <a:xfrm>
              <a:off x="1401" y="1035"/>
              <a:ext cx="3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ko-KR" altLang="en-US" sz="2400" dirty="0">
                  <a:latin typeface="Arial" charset="0"/>
                </a:rPr>
                <a:t> </a:t>
              </a:r>
              <a:r>
                <a:rPr lang="en-US" altLang="zh-CN" sz="2400" b="1" dirty="0">
                  <a:latin typeface="宋体" pitchFamily="2" charset="-122"/>
                  <a:ea typeface="宋体" pitchFamily="2" charset="-122"/>
                </a:rPr>
                <a:t>1.</a:t>
              </a:r>
              <a:r>
                <a:rPr lang="zh-CN" altLang="zh-CN" sz="2400" b="1" dirty="0">
                  <a:latin typeface="宋体" pitchFamily="2" charset="-122"/>
                  <a:ea typeface="宋体" pitchFamily="2" charset="-122"/>
                </a:rPr>
                <a:t>电气控制系统图的识读</a:t>
              </a:r>
              <a:endParaRPr lang="en-US" altLang="zh-CN" sz="2400" b="1" dirty="0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0825" y="4286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工作任务二</a:t>
            </a:r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电气控制系统图的绘制</a:t>
            </a:r>
            <a:endParaRPr lang="ko-KR" altLang="en-US" sz="24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28797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18013"/>
            <a:ext cx="30654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384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6718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6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37449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电气控制系统图主要包括电气控制原理图和电气设备安装图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电气控制原理图一般分为主电路和辅助电路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   主电路是指从电源到电动机的大电流通过的电路。辅助电路包括控制电路、照明电路以及保护电路。它们主要由接触器或继电器的线圈、触点、按钮、照明灯及控制变压器等电器元件组成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电气设备安装图包括电器布置图和电气安装接线图两种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426572"/>
            <a:ext cx="167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0" dirty="0">
                <a:ea typeface="宋体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7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ea typeface="宋体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altLang="zh-CN" sz="2000" b="1" dirty="0" err="1" smtClean="0">
                <a:solidFill>
                  <a:schemeClr val="tx1"/>
                </a:solidFill>
                <a:ea typeface="宋体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429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2"/>
          <p:cNvSpPr>
            <a:spLocks noChangeArrowheads="1"/>
          </p:cNvSpPr>
          <p:nvPr/>
        </p:nvSpPr>
        <p:spPr bwMode="auto">
          <a:xfrm>
            <a:off x="1187450" y="3068638"/>
            <a:ext cx="1584325" cy="504825"/>
          </a:xfrm>
          <a:prstGeom prst="wedgeRoundRectCallout">
            <a:avLst>
              <a:gd name="adj1" fmla="val 108819"/>
              <a:gd name="adj2" fmla="val -91509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>
                <a:solidFill>
                  <a:schemeClr val="tx2"/>
                </a:solidFill>
                <a:ea typeface="宋体" charset="-122"/>
              </a:rPr>
              <a:t>主电路</a:t>
            </a:r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7235825" y="2636838"/>
            <a:ext cx="1512888" cy="576262"/>
          </a:xfrm>
          <a:prstGeom prst="wedgeRoundRectCallout">
            <a:avLst>
              <a:gd name="adj1" fmla="val -43704"/>
              <a:gd name="adj2" fmla="val 99861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>
                <a:solidFill>
                  <a:schemeClr val="tx2"/>
                </a:solidFill>
              </a:rPr>
              <a:t>辅助电路</a:t>
            </a:r>
          </a:p>
        </p:txBody>
      </p:sp>
    </p:spTree>
    <p:extLst>
      <p:ext uri="{BB962C8B-B14F-4D97-AF65-F5344CB8AC3E}">
        <p14:creationId xmlns:p14="http://schemas.microsoft.com/office/powerpoint/2010/main" val="2362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92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 </a:t>
            </a:r>
            <a:r>
              <a:rPr lang="en-US" altLang="zh-CN" sz="2400" b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400" b="1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5005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</p:spPr>
        <p:txBody>
          <a:bodyPr/>
          <a:lstStyle/>
          <a:p>
            <a:pPr eaLnBrk="1" hangingPunct="1"/>
            <a:r>
              <a:rPr lang="en-US" altLang="en-US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4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50825" y="426572"/>
            <a:ext cx="1677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知识链接</a:t>
            </a:r>
            <a:r>
              <a:rPr lang="zh-CN" altLang="en-US" b="1" dirty="0">
                <a:ea typeface="宋体" charset="-122"/>
              </a:rPr>
              <a:t>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23850" y="1341438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/>
              <a:t>电气控制原理图的阅读和分析方法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116013" y="2565400"/>
            <a:ext cx="175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查线读图法</a:t>
            </a:r>
            <a:r>
              <a:rPr lang="zh-CN" altLang="en-US" b="1" dirty="0"/>
              <a:t> 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000375" y="1842443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了解生产工艺与执行电器的关系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276600" y="2490143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分析主电路</a:t>
            </a:r>
            <a:r>
              <a:rPr lang="zh-CN" altLang="en-US" b="1" dirty="0"/>
              <a:t> 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3276600" y="3187700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控制电路的分析方法</a:t>
            </a:r>
            <a:r>
              <a:rPr lang="zh-CN" altLang="en-US" sz="2400" b="1" dirty="0"/>
              <a:t> 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187450" y="4652963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逻辑代数法 </a:t>
            </a:r>
          </a:p>
        </p:txBody>
      </p:sp>
      <p:sp>
        <p:nvSpPr>
          <p:cNvPr id="8202" name="AutoShape 12"/>
          <p:cNvSpPr>
            <a:spLocks/>
          </p:cNvSpPr>
          <p:nvPr/>
        </p:nvSpPr>
        <p:spPr bwMode="auto">
          <a:xfrm>
            <a:off x="2987675" y="2133600"/>
            <a:ext cx="215900" cy="1223963"/>
          </a:xfrm>
          <a:prstGeom prst="leftBrace">
            <a:avLst>
              <a:gd name="adj1" fmla="val 47243"/>
              <a:gd name="adj2" fmla="val 50000"/>
            </a:avLst>
          </a:prstGeom>
          <a:noFill/>
          <a:ln w="158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1979613" y="5151349"/>
            <a:ext cx="69910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优点：逻辑关系简洁明了，有助于计算机辅助分析</a:t>
            </a:r>
          </a:p>
          <a:p>
            <a:pPr latinLnBrk="0"/>
            <a:r>
              <a:rPr lang="zh-CN" altLang="en-US" sz="2400" b="1" dirty="0">
                <a:ea typeface="宋体" charset="-122"/>
              </a:rPr>
              <a:t>缺点：复杂电路逻辑关系表达式繁琐，电路分析不</a:t>
            </a:r>
          </a:p>
          <a:p>
            <a:pPr latinLnBrk="0"/>
            <a:r>
              <a:rPr lang="zh-CN" altLang="en-US" sz="2400" b="1" dirty="0">
                <a:ea typeface="宋体" charset="-122"/>
              </a:rPr>
              <a:t>            如查线读图法直观。</a:t>
            </a:r>
            <a:r>
              <a:rPr lang="zh-CN" altLang="en-US" sz="2400" b="1" dirty="0"/>
              <a:t> 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1965325" y="3602464"/>
            <a:ext cx="7040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latinLnBrk="0"/>
            <a:r>
              <a:rPr lang="zh-CN" altLang="en-US" sz="2400" b="1" dirty="0">
                <a:ea typeface="宋体" charset="-122"/>
              </a:rPr>
              <a:t>优点：直观性强、容易掌握，应用广泛</a:t>
            </a:r>
          </a:p>
          <a:p>
            <a:pPr latinLnBrk="0"/>
            <a:r>
              <a:rPr lang="zh-CN" altLang="en-US" sz="2400" b="1" dirty="0">
                <a:ea typeface="宋体" charset="-122"/>
              </a:rPr>
              <a:t>缺点：分析复杂线路原理时叙述较冗长，容易出错</a:t>
            </a:r>
            <a:r>
              <a:rPr lang="zh-CN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1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3488"/>
            <a:ext cx="8351838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 smtClean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611188" y="2997200"/>
            <a:ext cx="23764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000">
                <a:ea typeface="宋体" charset="-122"/>
              </a:rPr>
              <a:t>任务要求</a:t>
            </a:r>
            <a:endParaRPr lang="en-US" altLang="zh-CN" sz="2000">
              <a:ea typeface="宋体" charset="-122"/>
            </a:endParaRPr>
          </a:p>
          <a:p>
            <a:pPr indent="266700" eaLnBrk="0" latinLnBrk="0" hangingPunct="0"/>
            <a:r>
              <a:rPr lang="zh-CN" altLang="en-US" sz="2000">
                <a:ea typeface="宋体" charset="-122"/>
              </a:rPr>
              <a:t>        识读图</a:t>
            </a:r>
            <a:r>
              <a:rPr lang="en-US" altLang="zh-CN" sz="2000">
                <a:ea typeface="宋体" charset="-122"/>
              </a:rPr>
              <a:t>5-1</a:t>
            </a:r>
            <a:r>
              <a:rPr lang="zh-CN" altLang="en-US" sz="2000">
                <a:ea typeface="宋体" charset="-122"/>
              </a:rPr>
              <a:t>所示电气控制原理图</a:t>
            </a:r>
          </a:p>
          <a:p>
            <a:pPr indent="266700" eaLnBrk="0" latinLnBrk="0" hangingPunct="0"/>
            <a:endParaRPr lang="zh-CN" altLang="en-US" sz="2000">
              <a:ea typeface="宋体" charset="-122"/>
            </a:endParaRPr>
          </a:p>
          <a:p>
            <a:pPr indent="266700" eaLnBrk="0" latinLnBrk="0" hangingPunct="0">
              <a:buFont typeface="Wingdings" pitchFamily="2" charset="2"/>
              <a:buChar char="Ø"/>
            </a:pPr>
            <a:r>
              <a:rPr lang="zh-CN" altLang="en-US" sz="2000">
                <a:ea typeface="宋体" charset="-122"/>
              </a:rPr>
              <a:t>任务分析  </a:t>
            </a:r>
          </a:p>
          <a:p>
            <a:pPr indent="266700" eaLnBrk="0" latinLnBrk="0" hangingPunct="0"/>
            <a:r>
              <a:rPr lang="zh-CN" altLang="en-US" sz="2000">
                <a:ea typeface="宋体" charset="-122"/>
              </a:rPr>
              <a:t>        按照查线读图法，对图</a:t>
            </a:r>
            <a:r>
              <a:rPr lang="en-US" altLang="zh-CN" sz="2000">
                <a:ea typeface="宋体" charset="-122"/>
              </a:rPr>
              <a:t>5-1</a:t>
            </a:r>
            <a:r>
              <a:rPr lang="zh-CN" altLang="en-US" sz="2000">
                <a:ea typeface="宋体" charset="-122"/>
              </a:rPr>
              <a:t>逐一进行分析。</a:t>
            </a:r>
          </a:p>
        </p:txBody>
      </p:sp>
    </p:spTree>
    <p:extLst>
      <p:ext uri="{BB962C8B-B14F-4D97-AF65-F5344CB8AC3E}">
        <p14:creationId xmlns:p14="http://schemas.microsoft.com/office/powerpoint/2010/main" val="35160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0825" y="428624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 b="1" dirty="0">
                <a:ea typeface="宋体" charset="-122"/>
              </a:rPr>
              <a:t>基本任务</a:t>
            </a:r>
            <a:endParaRPr lang="en-US" altLang="zh-CN" sz="2800" b="1" dirty="0">
              <a:ea typeface="宋体" charset="-122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工作任务一</a:t>
            </a:r>
            <a:r>
              <a:rPr lang="en-US" altLang="en-US" sz="2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电气控制系统图的识读</a:t>
            </a:r>
            <a:endParaRPr lang="ko-KR" altLang="en-US" sz="2000" b="1" dirty="0" smtClean="0">
              <a:solidFill>
                <a:schemeClr val="tx1"/>
              </a:solidFill>
              <a:latin typeface="宋体" pitchFamily="2" charset="-122"/>
              <a:ea typeface="宋体" charset="-122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611188" y="1397467"/>
            <a:ext cx="77771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了解生产工艺与执行电器的关系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主轴电动机，拖动车床的主运动和进给运动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只需要单向旋转。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(2)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液泵电动机，不断地向工件和刀具输送切削液，进行冷却，只需单向起动。</a:t>
            </a:r>
          </a:p>
        </p:txBody>
      </p:sp>
    </p:spTree>
    <p:extLst>
      <p:ext uri="{BB962C8B-B14F-4D97-AF65-F5344CB8AC3E}">
        <p14:creationId xmlns:p14="http://schemas.microsoft.com/office/powerpoint/2010/main" val="3762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0825" y="4286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atinLnBrk="0"/>
            <a:r>
              <a:rPr lang="zh-CN" altLang="en-US" sz="2800">
                <a:solidFill>
                  <a:srgbClr val="FFFF00"/>
                </a:solidFill>
                <a:ea typeface="宋体" charset="-122"/>
              </a:rPr>
              <a:t>基本任务</a:t>
            </a:r>
            <a:endParaRPr lang="en-US" altLang="zh-CN" sz="280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>
                <a:ea typeface="宋体" charset="-122"/>
              </a:rPr>
              <a:t>工作任务一  </a:t>
            </a:r>
            <a:r>
              <a:rPr lang="en-US" altLang="zh-CN" sz="2000" smtClean="0">
                <a:ea typeface="宋体" charset="-122"/>
              </a:rPr>
              <a:t>电气控制系统图的识读</a:t>
            </a:r>
            <a:endParaRPr lang="ko-KR" altLang="en-US" sz="2000" smtClean="0">
              <a:ea typeface="宋体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11188" y="1451005"/>
            <a:ext cx="77771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2.分析主电路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(1)</a:t>
            </a:r>
            <a:r>
              <a:rPr lang="en-US" altLang="zh-CN" sz="2400" b="1" dirty="0" err="1">
                <a:latin typeface="宋体" pitchFamily="2" charset="-122"/>
                <a:ea typeface="宋体" pitchFamily="2" charset="-122"/>
              </a:rPr>
              <a:t>电源由转换开关QS引入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。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(2)主电路有两台电动机：M1为主轴电动机，拖动车床的主运动和进给运动，它的运转和停止由接触器KM控制，由于电动机的容量不大，故可采用直接起动；M2为切削液泵电动机，它的作用是不断地向工件和刀具输送切削液，以降低它们在切削过程中产生的高温，它由刀开关Q1直接控制。 </a:t>
            </a:r>
          </a:p>
          <a:p>
            <a:pPr indent="266700"/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(3)热继电器FR1对主轴电动机M1进行过载保护；进入车床前的电源处已装有熔断器FU1，因此主轴电动机没有加熔断器作短路保护；熔断器FU2对切削液泵电动机及控制电路等作短路保护。</a:t>
            </a:r>
          </a:p>
        </p:txBody>
      </p:sp>
    </p:spTree>
    <p:extLst>
      <p:ext uri="{BB962C8B-B14F-4D97-AF65-F5344CB8AC3E}">
        <p14:creationId xmlns:p14="http://schemas.microsoft.com/office/powerpoint/2010/main" val="23347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4393"/>
  <p:tag name="KSO_WM_CHIP_COLORING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13*i*1"/>
  <p:tag name="KSO_WM_BEAUTIFY_FLAG" val="#wm#"/>
  <p:tag name="KSO_WM_TAG_VERSION" val="1.0"/>
  <p:tag name="KSO_WM_CHIP_GROUPID" val="62de61fdc23dfd8dd4a344cb"/>
  <p:tag name="KSO_WM_CHIP_XID" val="62de62fdc23dfd8dd4a36018"/>
  <p:tag name="KSO_WM_UNIT_DEC_AREA_ID" val="af8564dae8dd4f3c973393604e1c307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a7f6b52b8ea454486ca7a2ff3c3b4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393"/>
  <p:tag name="KSO_WM_UNIT_TYPE" val="i"/>
  <p:tag name="KSO_WM_UNIT_INDEX" val="1"/>
  <p:tag name="KSO_WM_UNIT_ID" val="chip20224393_14*i*1"/>
  <p:tag name="KSO_WM_BEAUTIFY_FLAG" val="#wm#"/>
  <p:tag name="KSO_WM_TAG_VERSION" val="1.0"/>
  <p:tag name="KSO_WM_CHIP_GROUPID" val="62de61fdc23dfd8dd4a344cb"/>
  <p:tag name="KSO_WM_CHIP_XID" val="62de62fdc23dfd8dd4a35fcd"/>
  <p:tag name="KSO_WM_UNIT_DEC_AREA_ID" val="ba18ffb090d341c182bdcd4e05b22814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1cc8ad121f546ab870516a1228e839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u"/>
  <p:tag name="KSO_WM_TEMPLATE_CATEGORY" val="chip"/>
  <p:tag name="KSO_WM_TEMPLATE_INDEX" val="20224393"/>
  <p:tag name="KSO_WM_UNIT_TYPE" val="i"/>
  <p:tag name="KSO_WM_UNIT_INDEX" val="1"/>
  <p:tag name="KSO_WM_UNIT_ID" val="chip20224393_15*i*1"/>
  <p:tag name="KSO_WM_BEAUTIFY_FLAG" val="#wm#"/>
  <p:tag name="KSO_WM_TAG_VERSION" val="1.0"/>
  <p:tag name="KSO_WM_CHIP_GROUPID" val="62de61fdc23dfd8dd4a344cb"/>
  <p:tag name="KSO_WM_CHIP_XID" val="62de62fdc23dfd8dd4a35ff8"/>
  <p:tag name="KSO_WM_UNIT_DEC_AREA_ID" val="764c90f54ab24cd5bf201aed9534c1b4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2df92c6dc02453cb60cde5adfeeae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a705e6c0ff4147f286ad66d42059d31f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感谢观看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40d46732cd3642638bdf989dedc98209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演讲人姓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700ee8ff60274c10a38ee5badbfe131b"/>
  <p:tag name="KSO_WM_CHIP_GROUPID" val="612dfa25eaa89fd2fb383638"/>
  <p:tag name="KSO_WM_CHIP_XID" val="612dfa25eaa89fd2fb383639"/>
  <p:tag name="KSO_WM_CHIP_FILLAREA_FILL_RULE" val="{&quot;fill_align&quot;:&quot;cb&quot;,&quot;fill_mode&quot;:&quot;adaptive&quot;,&quot;sacle_strategy&quot;:&quot;smart&quot;}"/>
  <p:tag name="KSO_WM_ASSEMBLE_CHIP_INDEX" val="2f5da9f5a31b44089870f3d4ead1a8e2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57"/>
  <p:tag name="KSO_WM_TEMPLATE_ASSEMBLE_GROUPID" val="62de61fdc23dfd8dd4a344c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f93af71c826a414586f9d81e68b2daa9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80f5413423f48ad9a8f480170da6a9f"/>
  <p:tag name="KSO_WM_SLIDE_BACKGROUND_TYPE" val="gener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0997ef6ac50642e194efe2be36c3bd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d88a3e91312472ea4271eb02b1288dd"/>
  <p:tag name="KSO_WM_SLIDE_BACKGROUND_TYPE" val="fr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d088c9980ac44f6ab48f6773704010b9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c07c7cbfdcb44b1b707c07dcf41b68a"/>
  <p:tag name="KSO_WM_SLIDE_BACKGROUND_TYPE" val="fra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ba104cb0f93e488da6bbdaf57b9bc93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ed2a67ae5ea434bab27740aa6d68df7"/>
  <p:tag name="KSO_WM_SLIDE_BACKGROUND_TYPE" val="fr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38e6ba5eafc493382d18817ad3c194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421702598054c8384e9ee6e005c8611"/>
  <p:tag name="KSO_WM_SLIDE_BACKGROUND_TYPE" val="left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企业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0;72;2"/>
  <p:tag name="KSO_WM_UNIT_BLOCK" val="0"/>
  <p:tag name="KSO_WM_UNIT_DEC_AREA_ID" val="27b2d795d6944485875430a3cd4b668f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a305640cb9bf49959397a24848e7472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6841e5b253e4906936d783da3d891c0"/>
  <p:tag name="KSO_WM_SLIDE_BACKGROUND_TYPE" val="leftR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6e6b453d2d2a4544a87ad3a4f79730d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e8b83c5f6824f4e86e19f7b244f0c0f"/>
  <p:tag name="KSO_WM_SLIDE_BACKGROUND_TYPE" val="topBotto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a7e2c0483b064a639ca5893adfcc82c8"/>
  <p:tag name="KSO_WM_UNIT_DEFAULT_FONT" val="28;36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4c13417617ee4b86898bafca95f75ae6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9f48ade5aa4da391af31ebef8c7873"/>
  <p:tag name="KSO_WM_SLIDE_BACKGROUND_TYPE" val="topBott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8a2202e206cd41c7ada5ef6bd453797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b3f94436f84906b5f9525e2e1674a7"/>
  <p:tag name="KSO_WM_SLIDE_BACKGROUND_TYPE" val="bottomTo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290901c781c146ccafd2fcf883a12a72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bf1d2cca4c1405990f244d725990803"/>
  <p:tag name="KSO_WM_SLIDE_BACKGROUND_TYPE" val="bottomT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9ff351dddc7448e280f0309afcbe3ef3"/>
  <p:tag name="KSO_WM_UNIT_DEFAULT_FONT" val="18;14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  <p:tag name="KSO_WM_TEMPLATE_ASSEMBLE_XID" val="62de7141c23dfd8dd4a41ed9"/>
  <p:tag name="KSO_WM_TEMPLATE_ASSEMBLE_GROUPID" val="62de61fdc23dfd8dd4a344c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986dac185f4a4db1bd5a9d0a73015da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04ff262d3254accbef8deecac85ce39"/>
  <p:tag name="KSO_WM_SLIDE_BACKGROUND_TYPE" val="naviga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9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0419e70f0242417b9d24e6ddaea95f8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5108280b9f340c8881707220d814bac"/>
  <p:tag name="KSO_WM_SLIDE_BACKGROUND_TYPE" val="naviga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281a35eb43424ddf953a900ac516f1f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b72d4fa8a246e7bc13ec4895f848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4393"/>
  <p:tag name="KSO_WM_UNIT_TYPE" val="i"/>
  <p:tag name="KSO_WM_UNIT_INDEX" val="1"/>
  <p:tag name="KSO_WM_UNIT_ID" val="chip20224393_9*i*1"/>
  <p:tag name="KSO_WM_BEAUTIFY_FLAG" val="#wm#"/>
  <p:tag name="KSO_WM_TAG_VERSION" val="1.0"/>
  <p:tag name="KSO_WM_CHIP_GROUPID" val="62de61fdc23dfd8dd4a344cb"/>
  <p:tag name="KSO_WM_CHIP_XID" val="62de62fdc23dfd8dd4a36245"/>
  <p:tag name="KSO_WM_UNIT_DEC_AREA_ID" val="4668aade05bf493b8a1389d662cf23e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bc2b47b1541838d2f5e9685cd682f"/>
  <p:tag name="KSO_WM_SLIDE_BACKGROUND_TYPE" val="bel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45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45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4c06597788eba87d90874"/>
  <p:tag name="KSO_WM_CHIP_XID" val="627b2ac8a0f60d12b19e6ba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32b8b218c6584cda8fe9b310f36368bc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7b001c25505430e9e6f24672356df23"/>
  <p:tag name="KSO_WM_SLIDE_BACKGROUND_TYPE" val="bel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0*i*1"/>
  <p:tag name="KSO_WM_BEAUTIFY_FLAG" val="#wm#"/>
  <p:tag name="KSO_WM_TAG_VERSION" val="1.0"/>
  <p:tag name="KSO_WM_CHIP_GROUPID" val="62de61fdc23dfd8dd4a344cb"/>
  <p:tag name="KSO_WM_CHIP_XID" val="62de62fdc23dfd8dd4a361f4"/>
  <p:tag name="KSO_WM_UNIT_DEC_AREA_ID" val="9c71a8c158e449d896ed093bcfc6a7cf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af5b5439954e23b746ce31ab3efcb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t"/>
  <p:tag name="KSO_WM_TEMPLATE_CATEGORY" val="chip"/>
  <p:tag name="KSO_WM_TEMPLATE_INDEX" val="20224393"/>
  <p:tag name="KSO_WM_UNIT_TYPE" val="i"/>
  <p:tag name="KSO_WM_UNIT_INDEX" val="1"/>
  <p:tag name="KSO_WM_UNIT_ID" val="chip20224393_11*i*1"/>
  <p:tag name="KSO_WM_BEAUTIFY_FLAG" val="#wm#"/>
  <p:tag name="KSO_WM_TAG_VERSION" val="1.0"/>
  <p:tag name="KSO_WM_CHIP_GROUPID" val="62de61fdc23dfd8dd4a344cb"/>
  <p:tag name="KSO_WM_CHIP_XID" val="62de62fdc23dfd8dd4a36210"/>
  <p:tag name="KSO_WM_UNIT_DEC_AREA_ID" val="d9f5ba743d504a8b98cc9d1a199a0f5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62b50d941f4f138b12e5da69d0b241"/>
  <p:tag name="KSO_WM_SLIDE_BACKGROUND_TYPE" val="bel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CHIP_INFOS" val="{&quot;type&quot;:0,&quot;layout_type&quot;:&quot;1_NF_LC_26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931a9218adb49c6c1f3da1"/>
  <p:tag name="KSO_WM_CHIP_FILLPROP" val="[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t&quot;,&quot;chip_types&quot;:[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208270630c1a4ef781cea5d9f266f4bd&quot;,&quot;fill_align&quot;:&quot;rm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t&quot;,&quot;chip_types&quot;:[&quot;header&quot;]}],[{&quot;text_align&quot;:&quot;cm&quot;,&quot;text_direction&quot;:&quot;horizontal&quot;,&quot;support_big_font&quot;:false,&quot;picture_toward&quot;:0,&quot;picture_dockside&quot;:[],&quot;fill_id&quot;:&quot;208270630c1a4ef781cea5d9f266f4bd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208270630c1a4ef781cea5d9f266f4bd&quot;,&quot;fill_align&quot;:&quot;ct&quot;,&quot;chip_types&quot;:[&quot;header&quot;]}]]"/>
  <p:tag name="KSO_WM_CHIP_DECFILLPROP" val="[]"/>
  <p:tag name="KSO_WM_SLIDE_ID" val="custom20224393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4393"/>
  <p:tag name="KSO_WM_SLIDE_LAYOUT" val="a_b_f"/>
  <p:tag name="KSO_WM_SLIDE_LAYOUT_CNT" val="1_1_1"/>
  <p:tag name="KSO_WM_CHIP_GROUPID" val="61931a9218adb49c6c1f3da3"/>
  <p:tag name="KSO_WM_SLIDE_LAYOUT_INFO" val="{&quot;id&quot;:&quot;2022-07-25T18:33:13&quot;,&quot;margin&quot;:{&quot;bottom&quot;:2.4747714996337891,&quot;left&quot;:2.105201244354248,&quot;right&quot;:11.351507186889648,&quot;top&quot;:6.8773670196533203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2de7141c23dfd8dd4a41ed9"/>
  <p:tag name="KSO_WM_TEMPLATE_ASSEMBLE_GROUPID" val="62de61fdc23dfd8dd4a344cb"/>
  <p:tag name="KSO_WM_TEMPLATE_THUMBS_INDEX" val="1、6、7、12、15、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企业通用模板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93_1*a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DEFAULT_FONT" val="60;72;2"/>
  <p:tag name="KSO_WM_UNIT_BLOCK" val="0"/>
  <p:tag name="KSO_WM_UNIT_DEC_AREA_ID" val="27b2d795d6944485875430a3cd4b668f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4393_1*b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a7e2c0483b064a639ca5893adfcc82c8"/>
  <p:tag name="KSO_WM_UNIT_DEFAULT_FONT" val="28;36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93_1*f*1"/>
  <p:tag name="KSO_WM_TEMPLATE_CATEGORY" val="custom"/>
  <p:tag name="KSO_WM_TEMPLATE_INDEX" val="20224393"/>
  <p:tag name="KSO_WM_UNIT_LAYERLEVEL" val="1"/>
  <p:tag name="KSO_WM_TAG_VERSION" val="1.0"/>
  <p:tag name="KSO_WM_BEAUTIFY_FLAG" val="#wm#"/>
  <p:tag name="KSO_WM_UNIT_BLOCK" val="0"/>
  <p:tag name="KSO_WM_UNIT_DEC_AREA_ID" val="9ff351dddc7448e280f0309afcbe3ef3"/>
  <p:tag name="KSO_WM_UNIT_DEFAULT_FONT" val="18;14;2"/>
  <p:tag name="KSO_WM_CHIP_GROUPID" val="6184e193a6a891b1f9dbb954"/>
  <p:tag name="KSO_WM_CHIP_XID" val="6184e193a6a891b1f9dbb951"/>
  <p:tag name="KSO_WM_CHIP_FILLAREA_FILL_RULE" val="{&quot;fill_align&quot;:&quot;cb&quot;,&quot;fill_mode&quot;:&quot;fix&quot;,&quot;sacle_strategy&quot;:&quot;smart&quot;}"/>
  <p:tag name="KSO_WM_ASSEMBLE_CHIP_INDEX" val="b8e34eb4d49a4c8eb26ee5881b79d311"/>
  <p:tag name="KSO_WM_UNIT_TEXT_FILL_FORE_SCHEMECOLOR_INDEX_BRIGHTNESS" val="0"/>
  <p:tag name="KSO_WM_UNIT_TEXT_FILL_FORE_SCHEMECOLOR_INDEX" val="5"/>
  <p:tag name="KSO_WM_UNIT_TEXT_FILL_TYPE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1392</Words>
  <Application>Microsoft Office PowerPoint</Application>
  <PresentationFormat>全屏显示(4:3)</PresentationFormat>
  <Paragraphs>140</Paragraphs>
  <Slides>20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波形</vt:lpstr>
      <vt:lpstr>电机与电气控制技术</vt:lpstr>
      <vt:lpstr>项目五  电气控制系统图的认知</vt:lpstr>
      <vt:lpstr>工作任务一  电气控制系统图的识读</vt:lpstr>
      <vt:lpstr>工作任务一 电气控制系统图的识读</vt:lpstr>
      <vt:lpstr>工作任务一 电气控制系统图的识读</vt:lpstr>
      <vt:lpstr>工作任务一 电气控制系统图的识读</vt:lpstr>
      <vt:lpstr>工作任务一  电气控制系统图的识读</vt:lpstr>
      <vt:lpstr>工作任务一  电气控制系统图的识读</vt:lpstr>
      <vt:lpstr>工作任务一  电气控制系统图的识读</vt:lpstr>
      <vt:lpstr>工作任务一  电气控制系统图的识读</vt:lpstr>
      <vt:lpstr>工作任务一  电气控制系统图的识读</vt:lpstr>
      <vt:lpstr>工作任务二   电气控制系统图的绘制</vt:lpstr>
      <vt:lpstr>工作任务二 电气控制系统图的绘制</vt:lpstr>
      <vt:lpstr>工作任务二   电气控制系统图的绘制</vt:lpstr>
      <vt:lpstr>工作任务二   电气控制系统图的绘制</vt:lpstr>
      <vt:lpstr>工作任务二   电气控制系统图的绘制</vt:lpstr>
      <vt:lpstr>工作任务二   电气控制系统图的绘制</vt:lpstr>
      <vt:lpstr>工作任务二   电气控制系统图的绘制</vt:lpstr>
      <vt:lpstr>工作任务二   电气控制系统图的绘制</vt:lpstr>
      <vt:lpstr>工作任务二   电气控制系统图的绘制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电机与电气控制技术</dc:title>
  <dc:creator>机电工程-朱益朋</dc:creator>
  <cp:lastModifiedBy>hlu</cp:lastModifiedBy>
  <cp:revision>7</cp:revision>
  <dcterms:created xsi:type="dcterms:W3CDTF">2023-04-26T01:43:06Z</dcterms:created>
  <dcterms:modified xsi:type="dcterms:W3CDTF">2023-05-08T08:23:11Z</dcterms:modified>
</cp:coreProperties>
</file>